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73" r:id="rId2"/>
  </p:sldMasterIdLst>
  <p:sldIdLst>
    <p:sldId id="256" r:id="rId3"/>
    <p:sldId id="275" r:id="rId4"/>
    <p:sldId id="272" r:id="rId5"/>
    <p:sldId id="276" r:id="rId6"/>
    <p:sldId id="260" r:id="rId7"/>
    <p:sldId id="277" r:id="rId8"/>
    <p:sldId id="263" r:id="rId9"/>
    <p:sldId id="264" r:id="rId10"/>
    <p:sldId id="268" r:id="rId11"/>
    <p:sldId id="265" r:id="rId12"/>
    <p:sldId id="266" r:id="rId13"/>
    <p:sldId id="269" r:id="rId14"/>
    <p:sldId id="273" r:id="rId15"/>
    <p:sldId id="271" r:id="rId16"/>
    <p:sldId id="267" r:id="rId17"/>
    <p:sldId id="270" r:id="rId18"/>
    <p:sldId id="274" r:id="rId19"/>
    <p:sldId id="262" r:id="rId20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-쉬리M" panose="02000000000000000000" charset="-127"/>
      <p:regular r:id="rId23"/>
    </p:embeddedFont>
    <p:embeddedFont>
      <p:font typeface="Cambria Math" panose="02040503050406030204" pitchFamily="18" charset="0"/>
      <p:regular r:id="rId24"/>
    </p:embeddedFont>
    <p:embeddedFont>
      <p:font typeface="楷体" panose="02010609060101010101" pitchFamily="49" charset="-122"/>
      <p:regular r:id="rId25"/>
    </p:embeddedFont>
    <p:embeddedFont>
      <p:font typeface="Arial Black" panose="020B0A04020102020204" pitchFamily="34" charset="0"/>
      <p:bold r:id="rId26"/>
    </p:embeddedFont>
    <p:embeddedFont>
      <p:font typeface="-쉬리B" panose="02000000000000000000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ulim" panose="020B0604020202020204" charset="-127"/>
      <p:regular r:id="rId32"/>
    </p:embeddedFont>
    <p:embeddedFont>
      <p:font typeface="黑体" panose="02010609060101010101" pitchFamily="49" charset="-122"/>
      <p:regular r:id="rId3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56AC"/>
    <a:srgbClr val="DDE8FF"/>
    <a:srgbClr val="008000"/>
    <a:srgbClr val="0046AC"/>
    <a:srgbClr val="004992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31" autoAdjust="0"/>
  </p:normalViewPr>
  <p:slideViewPr>
    <p:cSldViewPr>
      <p:cViewPr>
        <p:scale>
          <a:sx n="140" d="100"/>
          <a:sy n="140" d="100"/>
        </p:scale>
        <p:origin x="-804" y="-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2938"/>
            <a:ext cx="9144000" cy="3071812"/>
          </a:xfrm>
          <a:prstGeom prst="rect">
            <a:avLst/>
          </a:prstGeom>
          <a:solidFill>
            <a:srgbClr val="0056AC">
              <a:alpha val="31000"/>
            </a:srgbClr>
          </a:solidFill>
          <a:ln>
            <a:noFill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579438"/>
            <a:ext cx="9144000" cy="7937"/>
          </a:xfrm>
          <a:prstGeom prst="rect">
            <a:avLst/>
          </a:prstGeom>
          <a:solidFill>
            <a:schemeClr val="bg2"/>
          </a:solidFill>
          <a:ln>
            <a:solidFill>
              <a:srgbClr val="0046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5" name="图片 9" descr="竖版组合logo——透明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929063"/>
            <a:ext cx="17526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3754438"/>
            <a:ext cx="9144000" cy="7937"/>
          </a:xfrm>
          <a:prstGeom prst="rect">
            <a:avLst/>
          </a:prstGeom>
          <a:solidFill>
            <a:schemeClr val="bg2"/>
          </a:solidFill>
          <a:ln>
            <a:solidFill>
              <a:srgbClr val="0046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428596" y="1071552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857750"/>
            <a:ext cx="1905000" cy="22860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857750"/>
            <a:ext cx="2895600" cy="22860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857750"/>
            <a:ext cx="1905000" cy="2286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solidFill>
                  <a:srgbClr val="192214"/>
                </a:solidFill>
                <a:latin typeface="-쉬리M" pitchFamily="18" charset="-127"/>
                <a:ea typeface="-쉬리M" pitchFamily="18" charset="-127"/>
              </a:defRPr>
            </a:lvl1pPr>
          </a:lstStyle>
          <a:p>
            <a:fld id="{1906208C-67C2-4ABA-BD06-D31A5AB5AF8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65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18F56-4903-44E0-90D5-04BBA83E7C16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3EC6B-1C3A-490F-9529-3969B96297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0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0980A-C43D-4BF0-8705-83E571E7DE27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464AB-D7D1-40C0-A716-944B0C3E8E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50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9234A-9C00-486E-9C1F-3CEBDCCAEB9D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9A4BA-0FA7-4848-B5CA-D803621B82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624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2FBF-781C-4B0B-BDB5-EDF129DAD995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1F1754-A6FD-4217-85A2-B71E2C71CF2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89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459DF-CB02-4E2F-996F-026BC13D3C59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255FB-B622-415A-A661-93107B5F19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0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7901014" cy="579821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itchFamily="49" charset="-122"/>
                <a:ea typeface="楷体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06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5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7718E-18B0-45B4-867E-DEB2B055C08F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F05493-59B4-41D4-B29E-569B888A8A8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0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D9CD3-D23F-4DAF-A601-55F76729F0A8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AE0ECF-30E1-462C-86F8-625778B2BA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68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FA443-6B5A-4D12-A3A7-C65DA2F2EB71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41F1D-8824-470C-9A21-BBECBE11B6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6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D29BE-458C-42F4-87E5-C8B8DDDC4FD8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DB541F-2B79-4E2B-B12C-1007EBAB173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4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4C475-8A70-46BD-82EA-398AAE90A009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33153-EEF5-4072-9B86-931E8BEA49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7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0723-592E-4A2F-86E2-3AED813D276E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6EEA3-091D-4D0F-8076-3F94623441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3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407D9D-8CF9-458A-B764-447B617E2D87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C651C85-FAD7-4803-9859-A3F0BC6226C7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29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706938"/>
            <a:ext cx="3489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00588"/>
            <a:ext cx="3429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22" descr="横版组合——透明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4689475"/>
            <a:ext cx="17145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rgbClr val="B1C9A9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B1C9A9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B1C9A9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rgbClr val="B1C9A9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5D7173-97D6-4AFB-9A4B-E0FC85E38904}" type="datetimeFigureOut">
              <a:rPr lang="zh-CN" altLang="en-US"/>
              <a:pPr>
                <a:defRPr/>
              </a:pPr>
              <a:t>2018/3/29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817830E6-E1B5-43F1-912F-DE72346CC245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2053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9950"/>
            <a:ext cx="43497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643438"/>
            <a:ext cx="48577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5958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区域正压原始方程模式简介</a:t>
            </a:r>
            <a:endParaRPr lang="en-US" altLang="zh-CN" sz="4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周立隆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地球与行星科学学院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0" y="0"/>
                <a:ext cx="9144000" cy="2630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Cambria Math"/>
                  </a:rPr>
                  <a:t>正形投影坐标系中的正压原始方程组（通量</a:t>
                </a:r>
                <a:r>
                  <a:rPr lang="zh-CN" altLang="en-US" dirty="0" smtClean="0">
                    <a:latin typeface="Cambria Math"/>
                  </a:rPr>
                  <a:t>格式）</a:t>
                </a:r>
                <a:endParaRPr lang="en-US" altLang="zh-CN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𝑧𝑢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𝑧𝑢𝑣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𝑔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𝑢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𝑣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𝑧𝑣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𝑧𝑣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𝑧𝑢𝑣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𝑔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𝑢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𝑣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𝑧𝑢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𝑧𝑣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0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30335"/>
              </a:xfrm>
              <a:prstGeom prst="rect">
                <a:avLst/>
              </a:prstGeom>
              <a:blipFill rotWithShape="1">
                <a:blip r:embed="rId2"/>
                <a:stretch>
                  <a:fillRect l="-1000" t="-2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0" y="2630216"/>
                <a:ext cx="9144000" cy="216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 smtClean="0"/>
                  <a:t>总能量守恒格式</a:t>
                </a:r>
                <a:r>
                  <a:rPr lang="zh-CN" altLang="en-US" sz="1800" dirty="0"/>
                  <a:t>显式差分方程</a:t>
                </a:r>
                <a:r>
                  <a:rPr lang="zh-CN" altLang="en-US" sz="1800" dirty="0" smtClean="0"/>
                  <a:t>组，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Lilly 1965</a:t>
                </a:r>
                <a:endParaRPr lang="en-US" altLang="zh-CN" sz="1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800" i="1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1800" i="1">
                                  <a:latin typeface="Cambria Math"/>
                                </a:rPr>
                                <m:t>=−</m:t>
                              </m:r>
                              <m:sSubSup>
                                <m:sSubSup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bar>
                                                        <m:barPr>
                                                          <m:pos m:val="top"/>
                                                          <m:ctrlPr>
                                                            <a:rPr lang="zh-CN" altLang="zh-CN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bar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zh-CN" altLang="zh-CN" sz="1800" i="1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ba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bar>
                                                        <m:barPr>
                                                          <m:pos m:val="top"/>
                                                          <m:ctrlPr>
                                                            <a:rPr lang="zh-CN" altLang="zh-CN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bar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zh-CN" altLang="zh-CN" sz="1800" i="1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ba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𝑦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𝑔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zh-CN" altLang="en-US" sz="18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𝑧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𝑥𝑦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1800" i="1">
                                  <a:latin typeface="Cambria Math"/>
                                </a:rPr>
                                <m:t>=−</m:t>
                              </m:r>
                              <m:sSubSup>
                                <m:sSubSup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bar>
                                                        <m:barPr>
                                                          <m:pos m:val="top"/>
                                                          <m:ctrlPr>
                                                            <a:rPr lang="zh-CN" altLang="zh-CN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bar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zh-CN" altLang="zh-CN" sz="1800" i="1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ba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bar>
                                                        <m:barPr>
                                                          <m:pos m:val="top"/>
                                                          <m:ctrlPr>
                                                            <a:rPr lang="zh-CN" altLang="zh-CN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bar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zh-CN" altLang="zh-CN" sz="1800" i="1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ba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𝑦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𝑔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zh-CN" altLang="en-US" sz="18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𝑧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𝑥𝑦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sz="1800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800" i="1">
                                                          <a:latin typeface="Cambria Math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0216"/>
                <a:ext cx="9144000" cy="2166619"/>
              </a:xfrm>
              <a:prstGeom prst="rect">
                <a:avLst/>
              </a:prstGeom>
              <a:blipFill rotWithShape="1">
                <a:blip r:embed="rId3"/>
                <a:stretch>
                  <a:fillRect l="-533" t="-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7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716016" cy="463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16016" y="1809106"/>
            <a:ext cx="4427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对于循环体的程序设计，也可以考虑用矩阵形式，将差分方程变为对错位矩阵的单次计算。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integration_option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=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131267" y="2931790"/>
            <a:ext cx="363869" cy="28803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078081" y="627534"/>
            <a:ext cx="363869" cy="28803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H="1" flipV="1">
            <a:off x="2441950" y="771550"/>
            <a:ext cx="3066154" cy="4320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 flipH="1">
            <a:off x="2495136" y="1203598"/>
            <a:ext cx="3012968" cy="18722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8104" y="695766"/>
                <a:ext cx="36358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注意到此处用到了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/>
                      </a:rPr>
                      <m:t>𝑖</m:t>
                    </m:r>
                    <m:r>
                      <a:rPr lang="en-US" altLang="zh-CN" sz="14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/>
                      </a:rPr>
                      <m:t>𝑗</m:t>
                    </m:r>
                    <m:r>
                      <a:rPr lang="en-US" altLang="zh-CN" sz="1400" b="0" i="1" dirty="0" smtClean="0">
                        <a:latin typeface="Cambria Math"/>
                      </a:rPr>
                      <m:t>−2</m:t>
                    </m:r>
                  </m:oMath>
                </a14:m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的格点，因此在最左侧和最下侧的边界上有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个点是无法进行差分计算的，所以应用该方案时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𝑆𝑝𝑒𝑐𝑍𝑜𝑛𝑒</m:t>
                    </m:r>
                  </m:oMath>
                </a14:m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建议大于等于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695766"/>
                <a:ext cx="3635896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503" t="-1274" b="-4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7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14060"/>
            <a:ext cx="2545482" cy="156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时间积分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7614"/>
            <a:ext cx="3528392" cy="229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80245" y="77155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WRF RK3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2100" y="77154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RK4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648" y="386789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time_integration_order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2100" y="386789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time_integration_order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边界处理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508"/>
            <a:ext cx="4620933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32" y="843558"/>
            <a:ext cx="4523067" cy="4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32" y="1336456"/>
            <a:ext cx="4517153" cy="9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620932" y="2238377"/>
                <a:ext cx="4523067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/>
                      </a:rPr>
                      <m:t>𝜓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：任意有边界的预报量</a:t>
                </a:r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：距离边界的行数或者列数</a:t>
                </a:r>
                <a:endParaRPr lang="en-US" altLang="zh-CN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400" dirty="0" smtClean="0">
                        <a:latin typeface="Cambria Math"/>
                        <a:cs typeface="Times New Roman" panose="02020603050405020304" pitchFamily="18" charset="0"/>
                      </a:rPr>
                      <m:t>𝑆𝑝𝑒𝑐𝑍𝑜𝑛𝑒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+1 ≤ 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 ≤ 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𝑆𝑝𝑒𝑐𝑍𝑜𝑛𝑒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𝑅𝑒𝑙𝑎𝑥𝑍𝑜𝑛𝑒</m:t>
                    </m:r>
                    <m:r>
                      <a:rPr lang="en-US" altLang="zh-CN" sz="1400" dirty="0">
                        <a:latin typeface="Cambria Math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dirty="0">
                            <a:latin typeface="Cambria Math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400" dirty="0">
                            <a:latin typeface="Cambria Math"/>
                            <a:cs typeface="Times New Roman" panose="02020603050405020304" pitchFamily="18" charset="0"/>
                          </a:rPr>
                          <m:t>𝐿𝑆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：由预处理程序将大尺度模式预报值插值得到的边界场</a:t>
                </a:r>
                <a:endParaRPr lang="en-US" altLang="zh-CN" sz="1400" b="0" i="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0" dirty="0" smtClean="0">
                            <a:latin typeface="Cambria Math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1400" b="0" i="0" dirty="0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：沿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平面的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点平滑</a:t>
                </a:r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SpecExp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：边界坡型控制参数</a:t>
                </a:r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32" y="2238377"/>
                <a:ext cx="4523067" cy="1600438"/>
              </a:xfrm>
              <a:prstGeom prst="rect">
                <a:avLst/>
              </a:prstGeom>
              <a:blipFill rotWithShape="1">
                <a:blip r:embed="rId5"/>
                <a:stretch>
                  <a:fillRect l="-270" t="-760" b="-3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Choull\Desktop\untit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14" y="3200718"/>
            <a:ext cx="217323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-1" y="4087688"/>
            <a:ext cx="4620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Skamarock,2008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1115616" y="699542"/>
            <a:ext cx="504056" cy="2880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 bwMode="auto">
          <a:xfrm flipV="1">
            <a:off x="583940" y="3291830"/>
            <a:ext cx="0" cy="723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439844"/>
            <a:ext cx="87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Cambria Math"/>
                <a:cs typeface="Times New Roman" panose="02020603050405020304" pitchFamily="18" charset="0"/>
              </a:rPr>
              <a:t>𝑆𝑝𝑒𝑐𝑍𝑜𝑛𝑒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898" y="4015680"/>
            <a:ext cx="968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𝑅𝑒𝑙𝑎𝑥𝑍𝑜𝑛𝑒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20932" y="3842609"/>
                <a:ext cx="23179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右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图横轴为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，纵轴为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，不同颜色线代表不同</a:t>
                </a:r>
                <a:r>
                  <a:rPr lang="en-US" altLang="zh-CN" sz="12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SpecExp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，若</a:t>
                </a:r>
                <a:r>
                  <a:rPr lang="en-US" altLang="zh-CN" sz="12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SpecExp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过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大，则坡型会过于陡峭，</a:t>
                </a:r>
                <a:r>
                  <a:rPr lang="en-US" altLang="zh-CN" sz="12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SpecExp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则为线性斜坡</a:t>
                </a:r>
                <a:endPara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32" y="3842609"/>
                <a:ext cx="2317981" cy="10156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0941" y="699542"/>
            <a:ext cx="5040560" cy="4025699"/>
            <a:chOff x="323528" y="756813"/>
            <a:chExt cx="5040560" cy="4025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756813"/>
              <a:ext cx="5040560" cy="36144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/>
            <p:cNvSpPr txBox="1"/>
            <p:nvPr/>
          </p:nvSpPr>
          <p:spPr>
            <a:xfrm>
              <a:off x="323528" y="4443958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来自董理中国科学院大学讲义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2018</a:t>
              </a:r>
              <a:endPara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071501" y="699542"/>
            <a:ext cx="4072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左图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标出的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阶扩散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(diffusion)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方案在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BPEM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中均可选择。下图为不同阶数扩散项对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风场的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6h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模拟结果。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扩散滤波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079" y="2022981"/>
            <a:ext cx="1959686" cy="15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80" y="2022981"/>
            <a:ext cx="1959686" cy="15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56753" y="3618331"/>
            <a:ext cx="1945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diff_order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66154" y="3618330"/>
            <a:ext cx="1945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diff_order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" y="682222"/>
            <a:ext cx="9144000" cy="346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模拟结果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 rot="5400000">
            <a:off x="2932334" y="670305"/>
            <a:ext cx="90000" cy="1786633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3277" y="1364732"/>
            <a:ext cx="5148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运行时间，以小时为单位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 rot="5400000">
            <a:off x="2537165" y="145267"/>
            <a:ext cx="91461" cy="1785600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5696" y="893643"/>
            <a:ext cx="5148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并行核心数，根据各自电脑不同来选择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下箭头 7"/>
          <p:cNvSpPr/>
          <p:nvPr/>
        </p:nvSpPr>
        <p:spPr bwMode="auto">
          <a:xfrm rot="5847822">
            <a:off x="2131673" y="1013621"/>
            <a:ext cx="90000" cy="1786633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8267" y="1904938"/>
            <a:ext cx="5148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输出间隔，以分钟为单位</a:t>
            </a:r>
          </a:p>
        </p:txBody>
      </p:sp>
      <p:sp>
        <p:nvSpPr>
          <p:cNvPr id="10" name="下箭头 9"/>
          <p:cNvSpPr/>
          <p:nvPr/>
        </p:nvSpPr>
        <p:spPr bwMode="auto">
          <a:xfrm rot="5400000">
            <a:off x="4557578" y="1369431"/>
            <a:ext cx="90000" cy="1786633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5895" y="2069053"/>
            <a:ext cx="364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初边值条件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(BPEM_input.nc)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文件的所在位置</a:t>
            </a:r>
          </a:p>
        </p:txBody>
      </p:sp>
      <p:sp>
        <p:nvSpPr>
          <p:cNvPr id="12" name="下箭头 11"/>
          <p:cNvSpPr/>
          <p:nvPr/>
        </p:nvSpPr>
        <p:spPr bwMode="auto">
          <a:xfrm rot="5400000">
            <a:off x="4324012" y="1528514"/>
            <a:ext cx="90000" cy="1786633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286" y="2267941"/>
            <a:ext cx="364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输出文件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(BPEM_output.nc)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摆放的路径</a:t>
            </a:r>
          </a:p>
        </p:txBody>
      </p:sp>
      <p:sp>
        <p:nvSpPr>
          <p:cNvPr id="14" name="下箭头 13"/>
          <p:cNvSpPr/>
          <p:nvPr/>
        </p:nvSpPr>
        <p:spPr bwMode="auto">
          <a:xfrm rot="5400000">
            <a:off x="3405449" y="2080759"/>
            <a:ext cx="90000" cy="1786633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8600" y="2835575"/>
            <a:ext cx="364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积分步长，单位为秒</a:t>
            </a:r>
          </a:p>
        </p:txBody>
      </p:sp>
    </p:spTree>
    <p:extLst>
      <p:ext uri="{BB962C8B-B14F-4D97-AF65-F5344CB8AC3E}">
        <p14:creationId xmlns:p14="http://schemas.microsoft.com/office/powerpoint/2010/main" val="11617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oull\Desktop\未标题-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344"/>
            <a:ext cx="9144000" cy="35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模拟结果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17387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17387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ERA-interim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 me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368485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https://github.com/DwyaneChou/BPEM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" y="578344"/>
            <a:ext cx="4320480" cy="310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322" y="578344"/>
            <a:ext cx="4714810" cy="310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054350"/>
            <a:ext cx="9144000" cy="3333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147" name="TextBox 6"/>
          <p:cNvSpPr txBox="1">
            <a:spLocks noChangeArrowheads="1"/>
          </p:cNvSpPr>
          <p:nvPr/>
        </p:nvSpPr>
        <p:spPr bwMode="auto">
          <a:xfrm>
            <a:off x="2286000" y="3786188"/>
            <a:ext cx="2928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algn="ctr" latinLnBrk="1"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algn="ctr" latinLnBrk="1"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algn="ctr" latinLnBrk="1"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algn="ctr" latinLnBrk="1"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00000"/>
                </a:solidFill>
                <a:latin typeface="Arial Black" pitchFamily="34" charset="0"/>
                <a:ea typeface="黑体" pitchFamily="49" charset="-122"/>
              </a:rPr>
              <a:t>THANKS</a:t>
            </a:r>
            <a:endParaRPr lang="zh-CN" altLang="en-US" sz="3600" dirty="0">
              <a:solidFill>
                <a:srgbClr val="C00000"/>
              </a:solidFill>
              <a:latin typeface="Arial Black" pitchFamily="34" charset="0"/>
              <a:ea typeface="黑体" pitchFamily="49" charset="-122"/>
            </a:endParaRPr>
          </a:p>
        </p:txBody>
      </p:sp>
      <p:pic>
        <p:nvPicPr>
          <p:cNvPr id="6148" name="图片 10" descr="笔墨纸砚－周韧林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6" descr="竖版组合logo——透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3786188"/>
            <a:ext cx="17145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9144000" cy="915566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E7EDEB"/>
                </a:solidFill>
                <a:latin typeface="-쉬리B" pitchFamily="18" charset="-127"/>
                <a:ea typeface="-쉬리B" pitchFamily="18" charset="-127"/>
              </a:defRPr>
            </a:lvl9pPr>
          </a:lstStyle>
          <a:p>
            <a:r>
              <a:rPr lang="zh-CN" altLang="en-US" b="1" kern="0" dirty="0" smtClean="0">
                <a:solidFill>
                  <a:schemeClr val="tx1"/>
                </a:solidFill>
              </a:rPr>
              <a:t>区域正压原始方程模式简介</a:t>
            </a:r>
            <a:endParaRPr lang="en-US" altLang="zh-CN" b="1" kern="0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1131590"/>
            <a:ext cx="9144000" cy="2592288"/>
          </a:xfrm>
        </p:spPr>
        <p:txBody>
          <a:bodyPr/>
          <a:lstStyle/>
          <a:p>
            <a:pPr marL="0" indent="457200"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正压原始方程模式（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Barotropic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Primitive Equation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Model, BPEM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可用于正压大气的研究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或作为数值天气预报的学习工具。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相对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来说，结构更加简单，易于理解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编写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该模式的初衷是练习自己编写数值天气预报模式，由此也意识到现在国内大学中缺乏一个用于教学的过渡性模式，学生在学习过程中往往是从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开始就直接接触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这样的全功能模式，而全功能模式结构过于复杂，这就造成学生无心去研究模式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本身。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5566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区域正压原始方程模式简介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15566"/>
            <a:ext cx="9144000" cy="3744416"/>
          </a:xfrm>
        </p:spPr>
        <p:txBody>
          <a:bodyPr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地图投影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网格设计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空间差分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时间积分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边界处理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扩散</a:t>
            </a:r>
            <a:r>
              <a:rPr lang="zh-CN" altLang="en-US" sz="2800" dirty="0" smtClean="0">
                <a:solidFill>
                  <a:schemeClr val="tx1"/>
                </a:solidFill>
              </a:rPr>
              <a:t>滤波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模拟结果</a:t>
            </a:r>
          </a:p>
        </p:txBody>
      </p:sp>
    </p:spTree>
    <p:extLst>
      <p:ext uri="{BB962C8B-B14F-4D97-AF65-F5344CB8AC3E}">
        <p14:creationId xmlns:p14="http://schemas.microsoft.com/office/powerpoint/2010/main" val="12980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2"/>
            <a:ext cx="2839523" cy="403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地图投影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9523" y="771550"/>
            <a:ext cx="63044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目前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BPEM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支持两种方法生成投影网格，第一种是基于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WRF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预处理系统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WPS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geo_em.d01.nc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文件，直接读取网格信息。另一种是使用用户给定的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Lambert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投影参数进行网格计算，两种方法的误差在千分位，不会对计算产生影响。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以下给出各投影参数的意义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ref_lat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       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模式中心纬度，单位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ref_lon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模式中心经度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，单位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 :               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格距</a:t>
            </a:r>
            <a:r>
              <a:rPr lang="zh-CN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，单位</a:t>
            </a:r>
            <a:r>
              <a:rPr lang="en-US" altLang="zh-C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e_we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x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方向格点数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e_sn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y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格点数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stand_lon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参考经度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ruelat1:       Lambert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投影第一真纬度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ruelat2:       Lambert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投影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第二真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纬度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3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361"/>
          <a:stretch/>
        </p:blipFill>
        <p:spPr bwMode="auto">
          <a:xfrm>
            <a:off x="0" y="671106"/>
            <a:ext cx="4211960" cy="392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8912" y="3965898"/>
            <a:ext cx="49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网格设计：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Arakawa C</a:t>
            </a:r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网格，跳点网格（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staggered grid</a:t>
            </a:r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），较传统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网格有更高差分精度，且能够更好地描述地转适应过程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(Winninghoff,1968)</a:t>
            </a:r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网格是现在大气模式中应用较多的网格形式。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78344"/>
            <a:ext cx="3387554" cy="338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网格设计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1720" y="4596602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Skamarock,2008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419872" y="1419622"/>
            <a:ext cx="2088232" cy="852499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 flipH="1">
            <a:off x="3419872" y="3003798"/>
            <a:ext cx="2088232" cy="96210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5686"/>
            <a:ext cx="91535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平流格式二次守恒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通量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格式总能量守恒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空间差分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5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483518"/>
                <a:ext cx="9153525" cy="4311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正形投影坐标系中的正压原始方程组（平流格式）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𝑢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𝑣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𝑚𝑔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𝑢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𝑣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𝑚𝑔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𝑧𝑢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𝑧𝑣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𝑓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𝑣</m:t>
                        </m:r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latin typeface="Cambria Math"/>
                          </a:rPr>
                          <m:t>𝑢</m:t>
                        </m:r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den>
                        </m:f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𝑓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𝑢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𝑣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为地图放大系数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518"/>
                <a:ext cx="9153525" cy="4311180"/>
              </a:xfrm>
              <a:prstGeom prst="rect">
                <a:avLst/>
              </a:prstGeom>
              <a:blipFill rotWithShape="1">
                <a:blip r:embed="rId2"/>
                <a:stretch>
                  <a:fillRect l="-999" t="-1130" b="-2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0" y="-64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空间差分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7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1604"/>
                <a:ext cx="9144000" cy="4818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二次守恒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格式显式差分方程组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𝑐𝑜𝑟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𝑐𝑜𝑟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𝑐𝑜𝑟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=+</m:t>
                      </m:r>
                      <m:d>
                        <m:d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𝑣</m:t>
                              </m:r>
                            </m:e>
                          </m:bar>
                        </m:e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𝑥𝑦</m:t>
                          </m:r>
                        </m:sup>
                      </m:sSup>
                    </m:oMath>
                  </m:oMathPara>
                </a14:m>
                <a:endPara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𝑐𝑜𝑟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𝑦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20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ba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𝑦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𝑢</m:t>
                              </m:r>
                            </m:e>
                          </m:bar>
                        </m:e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𝑥𝑦</m:t>
                          </m:r>
                        </m:sup>
                      </m:sSup>
                    </m:oMath>
                  </m:oMathPara>
                </a14:m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4"/>
                <a:ext cx="9144000" cy="4818883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7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0112" cy="460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112" y="1887545"/>
            <a:ext cx="3563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得到完整的离散方程后就可以进行程序编写。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integration_option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=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32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B132">
      <a:majorFont>
        <a:latin typeface="-쉬리B"/>
        <a:ea typeface="-쉬리B"/>
        <a:cs typeface=""/>
      </a:majorFont>
      <a:minorFont>
        <a:latin typeface="-쉬리M"/>
        <a:ea typeface="-쉬리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13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1316</TotalTime>
  <Words>1497</Words>
  <Application>Microsoft Office PowerPoint</Application>
  <PresentationFormat>全屏显示(16:9)</PresentationFormat>
  <Paragraphs>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Times New Roman</vt:lpstr>
      <vt:lpstr>맑은 고딕</vt:lpstr>
      <vt:lpstr>-쉬리M</vt:lpstr>
      <vt:lpstr>Cambria Math</vt:lpstr>
      <vt:lpstr>楷体</vt:lpstr>
      <vt:lpstr>Arial Black</vt:lpstr>
      <vt:lpstr>-쉬리B</vt:lpstr>
      <vt:lpstr>Calibri</vt:lpstr>
      <vt:lpstr>Gulim</vt:lpstr>
      <vt:lpstr>黑体</vt:lpstr>
      <vt:lpstr>B132</vt:lpstr>
      <vt:lpstr>自定义设计方案</vt:lpstr>
      <vt:lpstr>PowerPoint 演示文稿</vt:lpstr>
      <vt:lpstr>PowerPoint 演示文稿</vt:lpstr>
      <vt:lpstr>区域正压原始方程模式简介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정윤주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정윤주</dc:creator>
  <cp:lastModifiedBy>Choull</cp:lastModifiedBy>
  <cp:revision>223</cp:revision>
  <dcterms:created xsi:type="dcterms:W3CDTF">2001-07-18T23:57:34Z</dcterms:created>
  <dcterms:modified xsi:type="dcterms:W3CDTF">2018-03-29T03:50:28Z</dcterms:modified>
</cp:coreProperties>
</file>